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sldIdLst>
    <p:sldId id="256" r:id="rId2"/>
    <p:sldId id="257" r:id="rId3"/>
    <p:sldId id="258" r:id="rId4"/>
    <p:sldId id="279" r:id="rId5"/>
    <p:sldId id="259" r:id="rId6"/>
    <p:sldId id="260" r:id="rId7"/>
    <p:sldId id="280" r:id="rId8"/>
    <p:sldId id="281" r:id="rId9"/>
    <p:sldId id="261" r:id="rId10"/>
    <p:sldId id="262" r:id="rId11"/>
    <p:sldId id="263" r:id="rId12"/>
    <p:sldId id="264" r:id="rId13"/>
    <p:sldId id="265" r:id="rId14"/>
    <p:sldId id="266" r:id="rId15"/>
    <p:sldId id="278" r:id="rId16"/>
    <p:sldId id="272" r:id="rId17"/>
    <p:sldId id="268" r:id="rId18"/>
    <p:sldId id="269" r:id="rId19"/>
    <p:sldId id="273" r:id="rId20"/>
    <p:sldId id="275" r:id="rId21"/>
    <p:sldId id="276" r:id="rId22"/>
    <p:sldId id="270" r:id="rId23"/>
    <p:sldId id="271" r:id="rId24"/>
    <p:sldId id="277" r:id="rId2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ancesc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6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12-22T14:09:37.826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1/12/2017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1/12/2017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1/12/2017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1/12/2017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Yjw5woEMIA&amp;t=17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2805" y="4560491"/>
            <a:ext cx="6553200" cy="744606"/>
          </a:xfrm>
        </p:spPr>
        <p:txBody>
          <a:bodyPr>
            <a:normAutofit/>
          </a:bodyPr>
          <a:lstStyle/>
          <a:p>
            <a:r>
              <a:rPr lang="en-US" dirty="0" smtClean="0"/>
              <a:t>Francesca Berkowitz</a:t>
            </a:r>
          </a:p>
          <a:p>
            <a:r>
              <a:rPr lang="en-US" dirty="0" smtClean="0"/>
              <a:t>PSK 4U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04705" y="2259146"/>
            <a:ext cx="6629400" cy="2075567"/>
          </a:xfrm>
        </p:spPr>
        <p:txBody>
          <a:bodyPr/>
          <a:lstStyle/>
          <a:p>
            <a:r>
              <a:rPr lang="en-US" sz="3200" dirty="0" err="1" smtClean="0"/>
              <a:t>Iliotibial</a:t>
            </a:r>
            <a:r>
              <a:rPr lang="en-US" sz="3200" dirty="0" smtClean="0"/>
              <a:t> Band syndrome in long distance running</a:t>
            </a:r>
            <a:endParaRPr lang="en-US" sz="3200" dirty="0"/>
          </a:p>
        </p:txBody>
      </p:sp>
      <p:pic>
        <p:nvPicPr>
          <p:cNvPr id="5" name="Picture 4" descr="article-072-it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076" y="184696"/>
            <a:ext cx="3941857" cy="26252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2133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backswing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9694" r="9694"/>
          <a:stretch>
            <a:fillRect/>
          </a:stretch>
        </p:blipFill>
        <p:spPr/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Right leg flexed behind body</a:t>
            </a:r>
          </a:p>
          <a:p>
            <a:r>
              <a:rPr lang="en-US" dirty="0" smtClean="0"/>
              <a:t>Left leg (CI) </a:t>
            </a:r>
          </a:p>
          <a:p>
            <a:r>
              <a:rPr lang="en-US" dirty="0" smtClean="0"/>
              <a:t>Bent </a:t>
            </a:r>
            <a:r>
              <a:rPr lang="en-US" smtClean="0"/>
              <a:t>absorbing impact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09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 production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14538" r="14538"/>
          <a:stretch>
            <a:fillRect/>
          </a:stretch>
        </p:blipFill>
        <p:spPr/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Right leg flexed at 90 degrees</a:t>
            </a:r>
          </a:p>
          <a:p>
            <a:r>
              <a:rPr lang="en-US" dirty="0" smtClean="0"/>
              <a:t>Center of gravity balanced</a:t>
            </a:r>
          </a:p>
          <a:p>
            <a:r>
              <a:rPr lang="en-US" dirty="0" smtClean="0"/>
              <a:t>Left leg in follow through flat on 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72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instant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8562" r="8562"/>
          <a:stretch>
            <a:fillRect/>
          </a:stretch>
        </p:blipFill>
        <p:spPr/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Right heel first strikes ground</a:t>
            </a:r>
          </a:p>
          <a:p>
            <a:r>
              <a:rPr lang="en-US" dirty="0" smtClean="0"/>
              <a:t>Toes plantar flexed </a:t>
            </a:r>
          </a:p>
          <a:p>
            <a:r>
              <a:rPr lang="en-US" dirty="0" smtClean="0"/>
              <a:t>Right leg extended, slightly bent</a:t>
            </a:r>
          </a:p>
          <a:p>
            <a:r>
              <a:rPr lang="en-US" dirty="0" smtClean="0"/>
              <a:t>Center of gravity slightly ahead of runner</a:t>
            </a:r>
          </a:p>
          <a:p>
            <a:r>
              <a:rPr lang="en-US" dirty="0" smtClean="0"/>
              <a:t>Left leg in preliminary movement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56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through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10610" r="10610"/>
          <a:stretch>
            <a:fillRect/>
          </a:stretch>
        </p:blipFill>
        <p:spPr/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Right leg slightly bent, foot flat to ground</a:t>
            </a:r>
          </a:p>
          <a:p>
            <a:r>
              <a:rPr lang="en-US" dirty="0" smtClean="0"/>
              <a:t>Left in backswing movement</a:t>
            </a:r>
          </a:p>
          <a:p>
            <a:r>
              <a:rPr lang="en-US" dirty="0" smtClean="0"/>
              <a:t>Center of gravity </a:t>
            </a:r>
            <a:r>
              <a:rPr lang="en-US" dirty="0" smtClean="0"/>
              <a:t>is balanced and stable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46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20472" r="-20472"/>
          <a:stretch>
            <a:fillRect/>
          </a:stretch>
        </p:blipFill>
        <p:spPr>
          <a:xfrm>
            <a:off x="457200" y="1778256"/>
            <a:ext cx="8229600" cy="4373563"/>
          </a:xfrm>
        </p:spPr>
      </p:pic>
    </p:spTree>
    <p:extLst>
      <p:ext uri="{BB962C8B-B14F-4D97-AF65-F5344CB8AC3E}">
        <p14:creationId xmlns:p14="http://schemas.microsoft.com/office/powerpoint/2010/main" val="120043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hutterstock124562680copy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9" r="4179"/>
          <a:stretch>
            <a:fillRect/>
          </a:stretch>
        </p:blipFill>
        <p:spPr>
          <a:xfrm>
            <a:off x="307900" y="239571"/>
            <a:ext cx="4038600" cy="4406900"/>
          </a:xfrm>
        </p:spPr>
      </p:pic>
      <p:pic>
        <p:nvPicPr>
          <p:cNvPr id="6" name="Content Placeholder 5" descr="Iliopsoas.jpg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" b="321"/>
          <a:stretch>
            <a:fillRect/>
          </a:stretch>
        </p:blipFill>
        <p:spPr>
          <a:xfrm>
            <a:off x="4574901" y="239571"/>
            <a:ext cx="4038600" cy="4406900"/>
          </a:xfrm>
        </p:spPr>
      </p:pic>
      <p:pic>
        <p:nvPicPr>
          <p:cNvPr id="7" name="Picture 6" descr="side-profile-of-calf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92"/>
          <a:stretch/>
        </p:blipFill>
        <p:spPr>
          <a:xfrm>
            <a:off x="3415082" y="4646471"/>
            <a:ext cx="2319638" cy="199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05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Hip, knee and ankle joints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16642" r="-16642"/>
          <a:stretch>
            <a:fillRect/>
          </a:stretch>
        </p:blipFill>
        <p:spPr>
          <a:xfrm>
            <a:off x="457201" y="1756225"/>
            <a:ext cx="4353743" cy="2350826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944" y="1756225"/>
            <a:ext cx="3556000" cy="2578100"/>
          </a:xfrm>
          <a:prstGeom prst="rect">
            <a:avLst/>
          </a:prstGeom>
        </p:spPr>
      </p:pic>
      <p:pic>
        <p:nvPicPr>
          <p:cNvPr id="12" name="Picture 11" descr="Ankle Join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525" y="4458978"/>
            <a:ext cx="2698828" cy="226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34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Concentric</a:t>
            </a:r>
            <a:r>
              <a:rPr lang="en-US" dirty="0"/>
              <a:t> </a:t>
            </a:r>
            <a:r>
              <a:rPr lang="en-US" dirty="0" smtClean="0"/>
              <a:t>and Eccentric contractions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5" b="8015"/>
          <a:stretch>
            <a:fillRect/>
          </a:stretch>
        </p:blipFill>
        <p:spPr/>
      </p:pic>
      <p:pic>
        <p:nvPicPr>
          <p:cNvPr id="6" name="Content Placeholder 5" descr="imgres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60" b="-4560"/>
          <a:stretch>
            <a:fillRect/>
          </a:stretch>
        </p:blipFill>
        <p:spPr>
          <a:xfrm>
            <a:off x="4648200" y="1719263"/>
            <a:ext cx="4038600" cy="4406900"/>
          </a:xfrm>
        </p:spPr>
      </p:pic>
    </p:spTree>
    <p:extLst>
      <p:ext uri="{BB962C8B-B14F-4D97-AF65-F5344CB8AC3E}">
        <p14:creationId xmlns:p14="http://schemas.microsoft.com/office/powerpoint/2010/main" val="173967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Biomechanics</a:t>
            </a:r>
            <a:br>
              <a:rPr lang="en-US" dirty="0" smtClean="0"/>
            </a:br>
            <a:r>
              <a:rPr lang="en-US" dirty="0" smtClean="0"/>
              <a:t>First Class Lever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13663" b="13663"/>
          <a:stretch>
            <a:fillRect/>
          </a:stretch>
        </p:blipFill>
        <p:spPr/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knee </a:t>
            </a:r>
            <a:r>
              <a:rPr lang="en-US" dirty="0"/>
              <a:t>acting as the fulcrum</a:t>
            </a:r>
          </a:p>
          <a:p>
            <a:r>
              <a:rPr lang="en-US" dirty="0" smtClean="0"/>
              <a:t>Force from quadriceps </a:t>
            </a:r>
            <a:r>
              <a:rPr lang="en-US" dirty="0"/>
              <a:t>and hamstrings(causing or intending to cause movement) </a:t>
            </a:r>
          </a:p>
          <a:p>
            <a:r>
              <a:rPr lang="en-US" dirty="0"/>
              <a:t>R</a:t>
            </a:r>
            <a:r>
              <a:rPr lang="en-US" dirty="0" smtClean="0"/>
              <a:t>esistance </a:t>
            </a:r>
            <a:r>
              <a:rPr lang="en-US" dirty="0"/>
              <a:t>from the ground (which opposes the movement)</a:t>
            </a:r>
          </a:p>
        </p:txBody>
      </p:sp>
    </p:spTree>
    <p:extLst>
      <p:ext uri="{BB962C8B-B14F-4D97-AF65-F5344CB8AC3E}">
        <p14:creationId xmlns:p14="http://schemas.microsoft.com/office/powerpoint/2010/main" val="303390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Newton-Law of acceleration</a:t>
            </a:r>
            <a:endParaRPr lang="en-US" dirty="0"/>
          </a:p>
        </p:txBody>
      </p:sp>
      <p:pic>
        <p:nvPicPr>
          <p:cNvPr id="5" name="Content Placeholder 4" descr="images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9" b="3299"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</a:t>
            </a:r>
            <a:r>
              <a:rPr lang="en-US" dirty="0"/>
              <a:t>a force is applied to an object, this object will accelerate at the rate and in the direction which it is </a:t>
            </a:r>
            <a:r>
              <a:rPr lang="en-US" dirty="0" smtClean="0"/>
              <a:t>propelled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06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sport of long distance running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 of aerobic exercise</a:t>
            </a:r>
          </a:p>
          <a:p>
            <a:r>
              <a:rPr lang="en-US" dirty="0" smtClean="0"/>
              <a:t>Requires both stamina and mental strength</a:t>
            </a:r>
          </a:p>
          <a:p>
            <a:r>
              <a:rPr lang="en-US" dirty="0" smtClean="0"/>
              <a:t>Form of continuous running</a:t>
            </a:r>
          </a:p>
          <a:p>
            <a:r>
              <a:rPr lang="en-US" dirty="0" smtClean="0"/>
              <a:t>Classified as distances of at least three kilometers</a:t>
            </a:r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5" name="Picture 4" descr="120601_SN_runnersEX.jpg.CROP.rectangle3-larg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057" y="3591835"/>
            <a:ext cx="4944826" cy="30121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1241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Biomechanics principle #3</a:t>
            </a:r>
            <a:endParaRPr lang="en-US" dirty="0"/>
          </a:p>
        </p:txBody>
      </p:sp>
      <p:pic>
        <p:nvPicPr>
          <p:cNvPr id="5" name="Content Placeholder 4" descr="images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7" b="3937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create maximum velocity, one must use joints and muscles in order from largest to smallest —&gt; maximum velocity at the time of impact (the critical instant)</a:t>
            </a:r>
          </a:p>
        </p:txBody>
      </p:sp>
    </p:spTree>
    <p:extLst>
      <p:ext uri="{BB962C8B-B14F-4D97-AF65-F5344CB8AC3E}">
        <p14:creationId xmlns:p14="http://schemas.microsoft.com/office/powerpoint/2010/main" val="369041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Biomechanics principle #5</a:t>
            </a:r>
            <a:endParaRPr lang="en-US" dirty="0"/>
          </a:p>
        </p:txBody>
      </p:sp>
      <p:pic>
        <p:nvPicPr>
          <p:cNvPr id="5" name="Content Placeholder 4" descr="images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809" b="-33809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Movement occurs in the opposite direction to which force is </a:t>
            </a:r>
            <a:r>
              <a:rPr lang="en-US" dirty="0" smtClean="0"/>
              <a:t>applied</a:t>
            </a:r>
          </a:p>
          <a:p>
            <a:r>
              <a:rPr lang="en-US" dirty="0"/>
              <a:t>Absorbing the force of impact has an affect on causing the chronic injury of ITBS</a:t>
            </a:r>
          </a:p>
        </p:txBody>
      </p:sp>
    </p:spTree>
    <p:extLst>
      <p:ext uri="{BB962C8B-B14F-4D97-AF65-F5344CB8AC3E}">
        <p14:creationId xmlns:p14="http://schemas.microsoft.com/office/powerpoint/2010/main" val="288802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Injury Prevention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4179" r="4179"/>
          <a:stretch>
            <a:fillRect/>
          </a:stretch>
        </p:blipFill>
        <p:spPr/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mtClean="0"/>
              <a:t>Activates </a:t>
            </a:r>
            <a:r>
              <a:rPr lang="en-US" dirty="0" err="1" smtClean="0"/>
              <a:t>glutes</a:t>
            </a:r>
            <a:endParaRPr lang="en-US" dirty="0" smtClean="0"/>
          </a:p>
          <a:p>
            <a:r>
              <a:rPr lang="en-US" dirty="0" smtClean="0"/>
              <a:t>Lie straight on one side of body with left hip aligned over right</a:t>
            </a:r>
          </a:p>
          <a:p>
            <a:r>
              <a:rPr lang="en-US" dirty="0" smtClean="0"/>
              <a:t>Use left hand for support</a:t>
            </a:r>
          </a:p>
          <a:p>
            <a:r>
              <a:rPr lang="en-US" dirty="0" smtClean="0"/>
              <a:t>Raise top leg up, hold for two seconds, then slowly lower for two to three seconds to start</a:t>
            </a:r>
          </a:p>
          <a:p>
            <a:r>
              <a:rPr lang="en-US" dirty="0" smtClean="0"/>
              <a:t>Two to three sets of 15 to 20 reps each side</a:t>
            </a:r>
          </a:p>
          <a:p>
            <a:r>
              <a:rPr lang="en-US" dirty="0" smtClean="0"/>
              <a:t>Three times a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3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Injury prevention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15545" r="15545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prevent ITBS strengthen hips</a:t>
            </a:r>
          </a:p>
          <a:p>
            <a:r>
              <a:rPr lang="en-US" dirty="0" smtClean="0"/>
              <a:t>Lie on side</a:t>
            </a:r>
          </a:p>
          <a:p>
            <a:r>
              <a:rPr lang="en-US" dirty="0" smtClean="0"/>
              <a:t>Torso lifted using hip muscles while keeping spine stable</a:t>
            </a:r>
          </a:p>
          <a:p>
            <a:r>
              <a:rPr lang="en-US" dirty="0" smtClean="0"/>
              <a:t>Lower slowly</a:t>
            </a:r>
          </a:p>
          <a:p>
            <a:r>
              <a:rPr lang="en-US" dirty="0" smtClean="0"/>
              <a:t>10-30 times/side </a:t>
            </a:r>
          </a:p>
          <a:p>
            <a:r>
              <a:rPr lang="en-US" dirty="0" smtClean="0"/>
              <a:t>3x/day</a:t>
            </a:r>
          </a:p>
          <a:p>
            <a:r>
              <a:rPr lang="en-US" dirty="0" smtClean="0"/>
              <a:t>Advance through including leg raise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17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Injury prevention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Assisted ITBS Stretch</a:t>
            </a:r>
            <a:endParaRPr lang="en-US" dirty="0"/>
          </a:p>
          <a:p>
            <a:r>
              <a:rPr lang="en-US" dirty="0"/>
              <a:t>Starting Position: Lie on back with legs straight</a:t>
            </a:r>
          </a:p>
          <a:p>
            <a:endParaRPr lang="en-US" dirty="0"/>
          </a:p>
          <a:p>
            <a:r>
              <a:rPr lang="en-US" dirty="0"/>
              <a:t>Action: Assistant brings right leg up and across body until stretch is felt on the outer side of thigh. Hold for 30 </a:t>
            </a:r>
            <a:r>
              <a:rPr lang="en-US" dirty="0" err="1"/>
              <a:t>secs</a:t>
            </a:r>
            <a:endParaRPr lang="en-US" dirty="0"/>
          </a:p>
          <a:p>
            <a:endParaRPr lang="en-US" dirty="0"/>
          </a:p>
          <a:p>
            <a:r>
              <a:rPr lang="en-US" dirty="0"/>
              <a:t>Repetition: Repeat 3x, 2x daily</a:t>
            </a:r>
          </a:p>
          <a:p>
            <a:endParaRPr lang="en-US" dirty="0"/>
          </a:p>
          <a:p>
            <a:r>
              <a:rPr lang="en-US" dirty="0"/>
              <a:t>Increase Intensity: Increase the stretch by turning foot inwards as you do the exercise</a:t>
            </a:r>
          </a:p>
          <a:p>
            <a:endParaRPr lang="en-US" dirty="0"/>
          </a:p>
          <a:p>
            <a:r>
              <a:rPr lang="en-US" dirty="0"/>
              <a:t>Tips: Get someone to put gentle pressure through hips to keep them still</a:t>
            </a:r>
            <a:endParaRPr lang="en-US" b="1" dirty="0"/>
          </a:p>
          <a:p>
            <a:endParaRPr lang="en-US" dirty="0"/>
          </a:p>
        </p:txBody>
      </p:sp>
      <p:pic>
        <p:nvPicPr>
          <p:cNvPr id="6" name="Picture 5" descr="xITBassist_a1.jpg.pagespeed.ic.RbJLQ9lEk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188" y="408372"/>
            <a:ext cx="1561612" cy="219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9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Factors affecting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Economically</a:t>
            </a:r>
          </a:p>
          <a:p>
            <a:r>
              <a:rPr lang="en-US" dirty="0" smtClean="0"/>
              <a:t>Gender break down</a:t>
            </a:r>
          </a:p>
          <a:p>
            <a:r>
              <a:rPr lang="en-US" dirty="0" smtClean="0"/>
              <a:t>Comparison of countries</a:t>
            </a:r>
          </a:p>
          <a:p>
            <a:pPr marL="114300" indent="0">
              <a:buNone/>
            </a:pPr>
            <a:endParaRPr lang="en-US" dirty="0" smtClean="0"/>
          </a:p>
        </p:txBody>
      </p:sp>
      <p:pic>
        <p:nvPicPr>
          <p:cNvPr id="4" name="Picture 3" descr="AAEAAQAAAAAAAAITAAAAJGVmYjhlZTNiLTE3NWEtNDE5Zi04NjU1LWYyNjIxMzdjMjAzMQ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333" y="3375166"/>
            <a:ext cx="5456741" cy="31270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5594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Factors affecting participation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</a:t>
            </a:r>
          </a:p>
          <a:p>
            <a:r>
              <a:rPr lang="en-US" dirty="0" smtClean="0"/>
              <a:t>Cost</a:t>
            </a:r>
            <a:endParaRPr lang="en-US" dirty="0"/>
          </a:p>
        </p:txBody>
      </p:sp>
      <p:pic>
        <p:nvPicPr>
          <p:cNvPr id="4" name="Picture 3" descr="1024x102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228" y="1932187"/>
            <a:ext cx="6129142" cy="407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20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Participation throughout the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Specifically popular in</a:t>
            </a:r>
            <a:r>
              <a:rPr lang="mr-IN" dirty="0" smtClean="0"/>
              <a:t>…</a:t>
            </a:r>
            <a:endParaRPr lang="en-CA" dirty="0" smtClean="0"/>
          </a:p>
          <a:p>
            <a:r>
              <a:rPr lang="en-CA" dirty="0" smtClean="0"/>
              <a:t>World dominance of the sport </a:t>
            </a:r>
            <a:endParaRPr lang="en-US" dirty="0"/>
          </a:p>
        </p:txBody>
      </p:sp>
      <p:pic>
        <p:nvPicPr>
          <p:cNvPr id="4" name="Picture 3" descr="51764431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622" y="2887331"/>
            <a:ext cx="5485361" cy="36586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716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Motor Learning and development</a:t>
            </a:r>
            <a:endParaRPr lang="en-US" dirty="0"/>
          </a:p>
        </p:txBody>
      </p:sp>
      <p:pic>
        <p:nvPicPr>
          <p:cNvPr id="4" name="Content Placeholder 3" descr="Attachment-11.jpeg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69" b="7669"/>
          <a:stretch/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Content Placeholder 5" descr="knee_itb_anatomy0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63" b="14763"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0518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Motor Learning and development</a:t>
            </a:r>
          </a:p>
        </p:txBody>
      </p:sp>
      <p:pic>
        <p:nvPicPr>
          <p:cNvPr id="4" name="Content Placeholder 3" descr="250px-Q_angle_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470" r="-82470"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7582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https://www.youtube.com/watch?v=NYjw5woEMIA&amp;t=</a:t>
            </a:r>
            <a:r>
              <a:rPr lang="en-US" dirty="0" smtClean="0">
                <a:hlinkClick r:id="rId2"/>
              </a:rPr>
              <a:t>17s</a:t>
            </a:r>
            <a:endParaRPr lang="en-US" dirty="0"/>
          </a:p>
          <a:p>
            <a:r>
              <a:rPr lang="en-US" dirty="0" smtClean="0"/>
              <a:t>0 seconds-21 seconds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Back straight and slightly leaned forwards</a:t>
            </a:r>
          </a:p>
          <a:p>
            <a:r>
              <a:rPr lang="en-US" dirty="0" smtClean="0"/>
              <a:t>Pelvis square to direction in which athlete running</a:t>
            </a:r>
          </a:p>
          <a:p>
            <a:r>
              <a:rPr lang="en-US" dirty="0" smtClean="0"/>
              <a:t>Center of gravity represented by runner’s navel</a:t>
            </a:r>
          </a:p>
          <a:p>
            <a:r>
              <a:rPr lang="en-US" dirty="0" smtClean="0"/>
              <a:t>Right leg will be focused 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12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movement</a:t>
            </a:r>
            <a:endParaRPr lang="en-US" dirty="0"/>
          </a:p>
        </p:txBody>
      </p:sp>
      <p:pic>
        <p:nvPicPr>
          <p:cNvPr id="4" name="Content Placeholder 3" descr="Prelimnary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1" r="7371"/>
          <a:stretch>
            <a:fillRect/>
          </a:stretch>
        </p:blipFill>
        <p:spPr/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Toe off position</a:t>
            </a:r>
          </a:p>
          <a:p>
            <a:r>
              <a:rPr lang="en-US" dirty="0" smtClean="0"/>
              <a:t>Majority of athlete’s weight in air</a:t>
            </a:r>
          </a:p>
          <a:p>
            <a:r>
              <a:rPr lang="en-US" dirty="0" smtClean="0"/>
              <a:t>Right leg fully extended behind</a:t>
            </a:r>
          </a:p>
          <a:p>
            <a:r>
              <a:rPr lang="en-US" dirty="0" smtClean="0"/>
              <a:t> Left leg bent in front (FPM)</a:t>
            </a:r>
          </a:p>
          <a:p>
            <a:r>
              <a:rPr lang="en-US" dirty="0" smtClean="0"/>
              <a:t>Center of gravity ahead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85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6194</TotalTime>
  <Words>513</Words>
  <Application>Microsoft Office PowerPoint</Application>
  <PresentationFormat>On-screen Show (4:3)</PresentationFormat>
  <Paragraphs>92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Book Antiqua</vt:lpstr>
      <vt:lpstr>Century Gothic</vt:lpstr>
      <vt:lpstr>Mangal</vt:lpstr>
      <vt:lpstr>Apothecary</vt:lpstr>
      <vt:lpstr>Iliotibial Band syndrome in long distance running</vt:lpstr>
      <vt:lpstr>The sport of long distance running</vt:lpstr>
      <vt:lpstr>Factors affecting participation</vt:lpstr>
      <vt:lpstr>Factors affecting participation</vt:lpstr>
      <vt:lpstr>Participation throughout the world</vt:lpstr>
      <vt:lpstr>Motor Learning and development</vt:lpstr>
      <vt:lpstr>Motor Learning and development</vt:lpstr>
      <vt:lpstr>Running Phases</vt:lpstr>
      <vt:lpstr>Preliminary movement</vt:lpstr>
      <vt:lpstr>backswing</vt:lpstr>
      <vt:lpstr>Force production</vt:lpstr>
      <vt:lpstr>Critical instant</vt:lpstr>
      <vt:lpstr>Follow through</vt:lpstr>
      <vt:lpstr>Anatomy</vt:lpstr>
      <vt:lpstr>PowerPoint Presentation</vt:lpstr>
      <vt:lpstr>Hip, knee and ankle joints</vt:lpstr>
      <vt:lpstr>Concentric and Eccentric contractions</vt:lpstr>
      <vt:lpstr>Biomechanics First Class Lever</vt:lpstr>
      <vt:lpstr>Newton-Law of acceleration</vt:lpstr>
      <vt:lpstr>Biomechanics principle #3</vt:lpstr>
      <vt:lpstr>Biomechanics principle #5</vt:lpstr>
      <vt:lpstr>Injury Prevention</vt:lpstr>
      <vt:lpstr>Injury prevention</vt:lpstr>
      <vt:lpstr>Injury prevention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Iliotibial Band syndrome in long distance running</dc:title>
  <dc:creator>Francesca</dc:creator>
  <cp:lastModifiedBy>Glen Cordick</cp:lastModifiedBy>
  <cp:revision>23</cp:revision>
  <dcterms:created xsi:type="dcterms:W3CDTF">2016-12-22T14:14:22Z</dcterms:created>
  <dcterms:modified xsi:type="dcterms:W3CDTF">2017-01-12T17:02:09Z</dcterms:modified>
</cp:coreProperties>
</file>